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Viga"/>
      <p:regular r:id="rId13"/>
    </p:embeddedFont>
    <p:embeddedFont>
      <p:font typeface="DM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61" orient="horz"/>
        <p:guide pos="2880"/>
        <p:guide pos="456"/>
        <p:guide pos="1732" orient="horz"/>
        <p:guide pos="26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Viga-regular.fntdata"/><Relationship Id="rId12" Type="http://schemas.openxmlformats.org/officeDocument/2006/relationships/slide" Target="slides/slide7.xml"/><Relationship Id="rId15" Type="http://schemas.openxmlformats.org/officeDocument/2006/relationships/font" Target="fonts/DMSans-bold.fntdata"/><Relationship Id="rId14" Type="http://schemas.openxmlformats.org/officeDocument/2006/relationships/font" Target="fonts/DMSans-regular.fntdata"/><Relationship Id="rId17" Type="http://schemas.openxmlformats.org/officeDocument/2006/relationships/font" Target="fonts/DMSans-boldItalic.fntdata"/><Relationship Id="rId16" Type="http://schemas.openxmlformats.org/officeDocument/2006/relationships/font" Target="fonts/DM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bdca54fc3_0_27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bdca54fc3_0_27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bb4ddd66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bb4ddd66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bb4ddd66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bb4ddd66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b4ddd667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bb4ddd667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bb4ddd66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bb4ddd66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1ff8f342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61ff8f342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2" type="ctrTitle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3" type="subTitle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4" type="ctrTitle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5" type="subTitle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8" type="title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5" type="ctrTitle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6" type="subTitle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7" type="ctrTitle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8" type="subTitle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9" type="ctrTitle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0" type="subTitle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6" name="Google Shape;66;p1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0" name="Google Shape;70;p1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ONE_COLUMN_TEXT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5" name="Google Shape;75;p1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2" type="title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7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7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1" name="Google Shape;91;p1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title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8"/>
          <p:cNvSpPr txBox="1"/>
          <p:nvPr>
            <p:ph idx="3" type="body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4" type="title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hasCustomPrompt="1" idx="2" type="title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2" name="Google Shape;102;p2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1_1_1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title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title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title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7" type="body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8" type="title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0" name="Google Shape;120;p2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2" type="title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23"/>
          <p:cNvSpPr txBox="1"/>
          <p:nvPr>
            <p:ph idx="3" type="body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4" type="title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3"/>
          <p:cNvSpPr txBox="1"/>
          <p:nvPr>
            <p:ph idx="5" type="body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6" type="title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3"/>
          <p:cNvSpPr txBox="1"/>
          <p:nvPr>
            <p:ph idx="7" type="body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8" type="title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3"/>
          <p:cNvSpPr txBox="1"/>
          <p:nvPr>
            <p:ph idx="9" type="body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3" type="title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3"/>
          <p:cNvSpPr txBox="1"/>
          <p:nvPr>
            <p:ph idx="14" type="body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5" type="title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1">
  <p:cSld name="ONE_COLUMN_TEXT_1_1_1_1_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5" name="Google Shape;135;p2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4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4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HEADER_1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600"/>
              <a:buNone/>
              <a:defRPr sz="16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/>
        </p:nvSpPr>
        <p:spPr>
          <a:xfrm>
            <a:off x="671150" y="3275775"/>
            <a:ext cx="3387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and illustrations by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Stories</a:t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9" name="Google Shape;149;p26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" name="Google Shape;18;p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" name="Google Shape;22;p5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" name="Google Shape;23;p5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" name="Google Shape;26;p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9" name="Google Shape;29;p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6" name="Google Shape;36;p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7" name="Google Shape;37;p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 rot="-7509504">
            <a:off x="5455916" y="207622"/>
            <a:ext cx="5179224" cy="5732711"/>
          </a:xfrm>
          <a:custGeom>
            <a:rect b="b" l="l" r="r" t="t"/>
            <a:pathLst>
              <a:path extrusionOk="0" h="32076" w="26397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type="ctrTitle"/>
          </p:nvPr>
        </p:nvSpPr>
        <p:spPr>
          <a:xfrm>
            <a:off x="4927225" y="-35125"/>
            <a:ext cx="4315500" cy="3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2"/>
                </a:solidFill>
              </a:rPr>
              <a:t>VPN Autogestionada con Django y Raspberry Pi</a:t>
            </a:r>
            <a:endParaRPr sz="4500">
              <a:solidFill>
                <a:schemeClr val="lt2"/>
              </a:solidFill>
            </a:endParaRPr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Nombre: Nicolás Quintero Gil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Curso: 2º ASIR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57" name="Google Shape;157;p27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58" name="Google Shape;158;p27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59" name="Google Shape;159;p27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rect b="b" l="l" r="r" t="t"/>
                <a:pathLst>
                  <a:path extrusionOk="0" h="2336" w="2428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0" name="Google Shape;160;p27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1" name="Google Shape;161;p27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rect b="b" l="l" r="r" t="t"/>
                  <a:pathLst>
                    <a:path extrusionOk="0" h="7644" w="100364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7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rect b="b" l="l" r="r" t="t"/>
                  <a:pathLst>
                    <a:path extrusionOk="0" h="8166" w="101063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7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rect b="b" l="l" r="r" t="t"/>
                  <a:pathLst>
                    <a:path extrusionOk="0" h="5698" w="81183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7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rect b="b" l="l" r="r" t="t"/>
                  <a:pathLst>
                    <a:path extrusionOk="0" h="7086" w="100364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7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rect b="b" l="l" r="r" t="t"/>
                  <a:pathLst>
                    <a:path extrusionOk="0" h="7606" w="100885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7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rect b="b" l="l" r="r" t="t"/>
                  <a:pathLst>
                    <a:path extrusionOk="0" h="7644" w="114565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7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rect b="b" l="l" r="r" t="t"/>
                  <a:pathLst>
                    <a:path extrusionOk="0" h="8164" w="115255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7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rect b="b" l="l" r="r" t="t"/>
                  <a:pathLst>
                    <a:path extrusionOk="0" h="7459" w="114525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7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rect b="b" l="l" r="r" t="t"/>
                  <a:pathLst>
                    <a:path extrusionOk="0" h="7979" w="115045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7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rect b="b" l="l" r="r" t="t"/>
                  <a:pathLst>
                    <a:path extrusionOk="0" h="67703" w="18656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7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rect b="b" l="l" r="r" t="t"/>
                  <a:pathLst>
                    <a:path extrusionOk="0" h="19828" w="522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7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rect b="b" l="l" r="r" t="t"/>
                  <a:pathLst>
                    <a:path extrusionOk="0" h="13207" w="96577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7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rect b="b" l="l" r="r" t="t"/>
                  <a:pathLst>
                    <a:path extrusionOk="0" h="67932" w="13207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7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rect b="b" l="l" r="r" t="t"/>
                  <a:pathLst>
                    <a:path extrusionOk="0" h="37091" w="12947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7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rect b="b" l="l" r="r" t="t"/>
                  <a:pathLst>
                    <a:path extrusionOk="0" h="39695" w="625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7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rect b="b" l="l" r="r" t="t"/>
                  <a:pathLst>
                    <a:path extrusionOk="0" h="12388" w="36421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7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rect b="b" l="l" r="r" t="t"/>
                  <a:pathLst>
                    <a:path extrusionOk="0" h="22768" w="2727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7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rect b="b" l="l" r="r" t="t"/>
                  <a:pathLst>
                    <a:path extrusionOk="0" h="16221" w="34636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7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7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7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7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rect b="b" l="l" r="r" t="t"/>
                  <a:pathLst>
                    <a:path extrusionOk="0" h="2856" w="2968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7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7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27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rect b="b" l="l" r="r" t="t"/>
                  <a:pathLst>
                    <a:path extrusionOk="0" h="2337" w="2428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27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27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rect b="b" l="l" r="r" t="t"/>
                  <a:pathLst>
                    <a:path extrusionOk="0" h="2335" w="2427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27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27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27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rect b="b" l="l" r="r" t="t"/>
                  <a:pathLst>
                    <a:path extrusionOk="0" h="2857" w="297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7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7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7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7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27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7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rect b="b" l="l" r="r" t="t"/>
                  <a:pathLst>
                    <a:path extrusionOk="0" h="2858" w="2969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27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rect b="b" l="l" r="r" t="t"/>
                  <a:pathLst>
                    <a:path extrusionOk="0" h="20937" w="39712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27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rect b="b" l="l" r="r" t="t"/>
                  <a:pathLst>
                    <a:path extrusionOk="0" h="21457" w="40393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27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rect b="b" l="l" r="r" t="t"/>
                  <a:pathLst>
                    <a:path extrusionOk="0" h="17267" w="34299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27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rect b="b" l="l" r="r" t="t"/>
                  <a:pathLst>
                    <a:path extrusionOk="0" h="90146" w="12277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27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rect b="b" l="l" r="r" t="t"/>
                  <a:pathLst>
                    <a:path extrusionOk="0" h="90667" w="123291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27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rect b="b" l="l" r="r" t="t"/>
                  <a:pathLst>
                    <a:path extrusionOk="0" h="14012" w="12277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27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rect b="b" l="l" r="r" t="t"/>
                  <a:pathLst>
                    <a:path extrusionOk="0" h="14533" w="123291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27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rect b="b" l="l" r="r" t="t"/>
                  <a:pathLst>
                    <a:path extrusionOk="0" h="63690" w="11042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27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rect b="b" l="l" r="r" t="t"/>
                  <a:pathLst>
                    <a:path extrusionOk="0" h="4435" w="4528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27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rect b="b" l="l" r="r" t="t"/>
                  <a:pathLst>
                    <a:path extrusionOk="0" h="4954" w="505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27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rect b="b" l="l" r="r" t="t"/>
                  <a:pathLst>
                    <a:path extrusionOk="0" h="1815" w="39721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27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rect b="b" l="l" r="r" t="t"/>
                  <a:pathLst>
                    <a:path extrusionOk="0" h="2336" w="40241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27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rect b="b" l="l" r="r" t="t"/>
                  <a:pathLst>
                    <a:path extrusionOk="0" h="79446" w="36346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27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rect b="b" l="l" r="r" t="t"/>
                  <a:pathLst>
                    <a:path extrusionOk="0" h="79966" w="3687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7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rect b="b" l="l" r="r" t="t"/>
                  <a:pathLst>
                    <a:path extrusionOk="0" h="79446" w="36346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27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rect b="b" l="l" r="r" t="t"/>
                  <a:pathLst>
                    <a:path extrusionOk="0" h="79966" w="3687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27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rect b="b" l="l" r="r" t="t"/>
                  <a:pathLst>
                    <a:path extrusionOk="0" h="73064" w="6736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27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rect b="b" l="l" r="r" t="t"/>
                  <a:pathLst>
                    <a:path extrusionOk="0" h="73586" w="67885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rect b="b" l="l" r="r" t="t"/>
                  <a:pathLst>
                    <a:path extrusionOk="0" h="73064" w="33681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7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rect b="b" l="l" r="r" t="t"/>
                  <a:pathLst>
                    <a:path extrusionOk="0" h="73587" w="34204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7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rect b="b" l="l" r="r" t="t"/>
                  <a:pathLst>
                    <a:path extrusionOk="0" h="7996" w="123528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27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rect b="b" l="l" r="r" t="t"/>
                  <a:pathLst>
                    <a:path extrusionOk="0" h="8519" w="12405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7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7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27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27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7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7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7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7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7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7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7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7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7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7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7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7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7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7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7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7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7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7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7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7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7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7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7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7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7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7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7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7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7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7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7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7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rect b="b" l="l" r="r" t="t"/>
                  <a:pathLst>
                    <a:path extrusionOk="0" h="27948" w="29274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rect b="b" l="l" r="r" t="t"/>
                  <a:pathLst>
                    <a:path extrusionOk="0" h="28468" w="29793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rect b="b" l="l" r="r" t="t"/>
                  <a:pathLst>
                    <a:path extrusionOk="0" h="26436" w="31959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rect b="b" l="l" r="r" t="t"/>
                  <a:pathLst>
                    <a:path extrusionOk="0" h="26956" w="3248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rect b="b" l="l" r="r" t="t"/>
                  <a:pathLst>
                    <a:path extrusionOk="0" h="12409" w="6958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27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rect b="b" l="l" r="r" t="t"/>
                  <a:pathLst>
                    <a:path extrusionOk="0" h="12930" w="748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1" name="Google Shape;281;p27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2" name="Google Shape;282;p27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rect b="b" l="l" r="r" t="t"/>
                <a:pathLst>
                  <a:path extrusionOk="0" h="39695" w="625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7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rect b="b" l="l" r="r" t="t"/>
                <a:pathLst>
                  <a:path extrusionOk="0" h="2856" w="2969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7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5" name="Google Shape;285;p27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rect b="b" l="l" r="r" t="t"/>
                <a:pathLst>
                  <a:path extrusionOk="0" h="19828" w="522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rect b="b" l="l" r="r" t="t"/>
                <a:pathLst>
                  <a:path extrusionOk="0" h="2336" w="2428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rect b="b" l="l" r="r" t="t"/>
                <a:pathLst>
                  <a:path extrusionOk="0" h="2856" w="2968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idx="1" type="body"/>
          </p:nvPr>
        </p:nvSpPr>
        <p:spPr>
          <a:xfrm>
            <a:off x="724550" y="1047100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ga"/>
              <a:buChar char="●"/>
            </a:pPr>
            <a:r>
              <a:rPr lang="en" sz="13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VPN complejas o costosas</a:t>
            </a:r>
            <a:br>
              <a:rPr lang="en" sz="13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</a:br>
            <a:endParaRPr sz="13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ga"/>
              <a:buChar char="●"/>
            </a:pPr>
            <a:r>
              <a:rPr lang="en" sz="13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Configuración manual propensa a errores</a:t>
            </a:r>
            <a:br>
              <a:rPr lang="en" sz="13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</a:br>
            <a:endParaRPr sz="13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ga"/>
              <a:buChar char="●"/>
            </a:pPr>
            <a:r>
              <a:rPr lang="en" sz="13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Alternativa sencilla y accesible</a:t>
            </a:r>
            <a:br>
              <a:rPr lang="en" sz="13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</a:br>
            <a:endParaRPr sz="13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ga"/>
              <a:buChar char="●"/>
            </a:pPr>
            <a:r>
              <a:rPr lang="en" sz="13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Gestión integrada de usuarios</a:t>
            </a:r>
            <a:br>
              <a:rPr lang="en" sz="13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</a:br>
            <a:endParaRPr sz="13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ga"/>
              <a:buChar char="●"/>
            </a:pPr>
            <a:r>
              <a:rPr lang="en" sz="13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Sin dependencia de infraestructuras externas</a:t>
            </a:r>
            <a:endParaRPr sz="13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 txBox="1"/>
          <p:nvPr>
            <p:ph type="title"/>
          </p:nvPr>
        </p:nvSpPr>
        <p:spPr>
          <a:xfrm>
            <a:off x="758825" y="288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este proyecto?</a:t>
            </a:r>
            <a:endParaRPr/>
          </a:p>
        </p:txBody>
      </p:sp>
      <p:pic>
        <p:nvPicPr>
          <p:cNvPr id="294" name="Google Shape;294;p28" title="ChatGPT Image 8 jun 2025, 22_09_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400" y="1397175"/>
            <a:ext cx="3523726" cy="234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Char char="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VPN autogestionada</a:t>
            </a:r>
            <a:br>
              <a:rPr lang="en">
                <a:latin typeface="Viga"/>
                <a:ea typeface="Viga"/>
                <a:cs typeface="Viga"/>
                <a:sym typeface="Viga"/>
              </a:rPr>
            </a:br>
            <a:endParaRPr>
              <a:latin typeface="Viga"/>
              <a:ea typeface="Viga"/>
              <a:cs typeface="Viga"/>
              <a:sym typeface="Vig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Char char="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Raspberry Pi como servidor</a:t>
            </a:r>
            <a:br>
              <a:rPr lang="en">
                <a:latin typeface="Viga"/>
                <a:ea typeface="Viga"/>
                <a:cs typeface="Viga"/>
                <a:sym typeface="Viga"/>
              </a:rPr>
            </a:br>
            <a:endParaRPr>
              <a:latin typeface="Viga"/>
              <a:ea typeface="Viga"/>
              <a:cs typeface="Viga"/>
              <a:sym typeface="Vig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Char char="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Plataforma web con Django</a:t>
            </a:r>
            <a:br>
              <a:rPr lang="en">
                <a:latin typeface="Viga"/>
                <a:ea typeface="Viga"/>
                <a:cs typeface="Viga"/>
                <a:sym typeface="Viga"/>
              </a:rPr>
            </a:br>
            <a:endParaRPr>
              <a:latin typeface="Viga"/>
              <a:ea typeface="Viga"/>
              <a:cs typeface="Viga"/>
              <a:sym typeface="Vig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Gestión de usuarios y certificados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 txBox="1"/>
          <p:nvPr>
            <p:ph type="title"/>
          </p:nvPr>
        </p:nvSpPr>
        <p:spPr>
          <a:xfrm>
            <a:off x="-661700" y="27512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Objetivo del proyecto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400" y="1407587"/>
            <a:ext cx="3578624" cy="268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-512350" y="2818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Tecnologías utilizadas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Char char="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OpenVPN: Red privada segura</a:t>
            </a:r>
            <a:br>
              <a:rPr lang="en">
                <a:latin typeface="Viga"/>
                <a:ea typeface="Viga"/>
                <a:cs typeface="Viga"/>
                <a:sym typeface="Viga"/>
              </a:rPr>
            </a:br>
            <a:endParaRPr>
              <a:latin typeface="Viga"/>
              <a:ea typeface="Viga"/>
              <a:cs typeface="Viga"/>
              <a:sym typeface="Vig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Char char="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Django: Plataforma web backend</a:t>
            </a:r>
            <a:br>
              <a:rPr lang="en">
                <a:latin typeface="Viga"/>
                <a:ea typeface="Viga"/>
                <a:cs typeface="Viga"/>
                <a:sym typeface="Viga"/>
              </a:rPr>
            </a:br>
            <a:endParaRPr>
              <a:latin typeface="Viga"/>
              <a:ea typeface="Viga"/>
              <a:cs typeface="Viga"/>
              <a:sym typeface="Vig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Char char="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ZeroTier One: Conectividad simplificada</a:t>
            </a:r>
            <a:br>
              <a:rPr lang="en">
                <a:latin typeface="Viga"/>
                <a:ea typeface="Viga"/>
                <a:cs typeface="Viga"/>
                <a:sym typeface="Viga"/>
              </a:rPr>
            </a:br>
            <a:endParaRPr>
              <a:latin typeface="Viga"/>
              <a:ea typeface="Viga"/>
              <a:cs typeface="Viga"/>
              <a:sym typeface="Vig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Char char="●"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Raspberry Pi: Servidor económico</a:t>
            </a:r>
            <a:br>
              <a:rPr lang="en">
                <a:latin typeface="Viga"/>
                <a:ea typeface="Viga"/>
                <a:cs typeface="Viga"/>
                <a:sym typeface="Viga"/>
              </a:rPr>
            </a:br>
            <a:endParaRPr>
              <a:latin typeface="Viga"/>
              <a:ea typeface="Viga"/>
              <a:cs typeface="Viga"/>
              <a:sym typeface="Vig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650" y="1117900"/>
            <a:ext cx="2333921" cy="155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850" y="2792850"/>
            <a:ext cx="2102200" cy="1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3224" y="1222825"/>
            <a:ext cx="1405450" cy="1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0200" y="2808446"/>
            <a:ext cx="1374250" cy="13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idx="1" type="body"/>
          </p:nvPr>
        </p:nvSpPr>
        <p:spPr>
          <a:xfrm>
            <a:off x="264800" y="1342500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Autogestión de VPN completa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Interfaz web intuitiva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Generación y revocación automática de certificados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Gestión centralizada de usuarios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Seguridad basada en TLS y roles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 txBox="1"/>
          <p:nvPr>
            <p:ph type="title"/>
          </p:nvPr>
        </p:nvSpPr>
        <p:spPr>
          <a:xfrm>
            <a:off x="-614575" y="28182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Características principales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b="5277" l="0" r="3688" t="-1589"/>
          <a:stretch/>
        </p:blipFill>
        <p:spPr>
          <a:xfrm>
            <a:off x="3878900" y="2508474"/>
            <a:ext cx="5208076" cy="25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463" y="921170"/>
            <a:ext cx="2952950" cy="148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Sistema de auditoría avanzada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Autenticación con LDAP / SSO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Integración con Google / Azure AD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Contenerización con Docker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Escalabilidad a otros entornos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>
            <p:ph type="title"/>
          </p:nvPr>
        </p:nvSpPr>
        <p:spPr>
          <a:xfrm>
            <a:off x="758825" y="27515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Mejoras y extensiones</a:t>
            </a:r>
            <a:endParaRPr/>
          </a:p>
        </p:txBody>
      </p:sp>
      <p:pic>
        <p:nvPicPr>
          <p:cNvPr id="326" name="Google Shape;3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875" y="814850"/>
            <a:ext cx="3562075" cy="19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600" y="2835025"/>
            <a:ext cx="3030200" cy="21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Sistema funcional y seguro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Autogestionado y accesible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Pensado para entornos reales</a:t>
            </a:r>
            <a:br>
              <a:rPr lang="en"/>
            </a:b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/>
          <p:cNvSpPr txBox="1"/>
          <p:nvPr>
            <p:ph type="title"/>
          </p:nvPr>
        </p:nvSpPr>
        <p:spPr>
          <a:xfrm>
            <a:off x="758825" y="27515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Cierre y demo</a:t>
            </a:r>
            <a:endParaRPr/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97624" cy="52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